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302" r:id="rId5"/>
    <p:sldId id="259" r:id="rId6"/>
    <p:sldId id="261" r:id="rId7"/>
    <p:sldId id="262" r:id="rId8"/>
    <p:sldId id="264" r:id="rId9"/>
    <p:sldId id="265" r:id="rId10"/>
    <p:sldId id="270" r:id="rId11"/>
    <p:sldId id="301" r:id="rId12"/>
    <p:sldId id="275" r:id="rId13"/>
    <p:sldId id="303" r:id="rId14"/>
    <p:sldId id="304" r:id="rId15"/>
    <p:sldId id="276" r:id="rId16"/>
    <p:sldId id="281" r:id="rId17"/>
    <p:sldId id="282" r:id="rId18"/>
    <p:sldId id="284" r:id="rId19"/>
    <p:sldId id="286" r:id="rId20"/>
    <p:sldId id="287" r:id="rId21"/>
    <p:sldId id="288" r:id="rId22"/>
    <p:sldId id="305" r:id="rId23"/>
    <p:sldId id="293" r:id="rId24"/>
    <p:sldId id="271" r:id="rId25"/>
    <p:sldId id="273" r:id="rId26"/>
    <p:sldId id="30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88" d="100"/>
          <a:sy n="88" d="100"/>
        </p:scale>
        <p:origin x="-229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3350E1-4060-4AB7-8816-CCC2028787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7A330-4C6A-4D1A-BE8C-54B1B69DF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166B2-A718-42CD-9A2C-63748C0E49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09C1-46FC-41BF-A690-7EEC41DB06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A9C12-CC53-4714-9D14-A65B69D0FD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679AE-7148-471A-AD8C-A3B06C09D2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F2A2A-A656-46FF-AED0-22DAB34904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FE332-EA69-492B-A8A5-26CA0B5BF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18109-36F4-4A4F-825C-18E2A78B2E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F430C-F395-47B0-AB7C-2D95F8E058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BE8EE-C97D-4D87-8AE0-0FF99C68A4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13756FF-6A0B-4F2E-A771-3C944CC1CF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cYtmVMdRs" TargetMode="External"/><Relationship Id="rId2" Type="http://schemas.openxmlformats.org/officeDocument/2006/relationships/hyperlink" Target="https://www.youtube.com/watch?v=_NrPrYbPfjw&amp;noredirec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dCnw04F0rk&amp;list=UUoHujtYJuMxFvDKY-vxNePw&amp;index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Registration Information </a:t>
            </a:r>
          </a:p>
        </p:txBody>
      </p:sp>
      <p:pic>
        <p:nvPicPr>
          <p:cNvPr id="3077" name="Picture 6" descr="Paw I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4D"/>
              </a:clrFrom>
              <a:clrTo>
                <a:srgbClr val="00004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85531" y="251460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09" y="1295400"/>
            <a:ext cx="2027781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1664"/>
            <a:ext cx="2270380" cy="29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Sexual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Focus on Abstinence</a:t>
            </a:r>
          </a:p>
          <a:p>
            <a:pPr>
              <a:defRPr/>
            </a:pPr>
            <a:r>
              <a:rPr lang="en-US" dirty="0" smtClean="0"/>
              <a:t>Reproductive System</a:t>
            </a:r>
          </a:p>
          <a:p>
            <a:pPr>
              <a:defRPr/>
            </a:pPr>
            <a:r>
              <a:rPr lang="en-US" dirty="0" smtClean="0"/>
              <a:t>STD’s/STI’s</a:t>
            </a:r>
          </a:p>
          <a:p>
            <a:pPr>
              <a:defRPr/>
            </a:pPr>
            <a:r>
              <a:rPr lang="en-US" dirty="0" smtClean="0"/>
              <a:t>Family Planning</a:t>
            </a:r>
          </a:p>
          <a:p>
            <a:pPr>
              <a:defRPr/>
            </a:pPr>
            <a:r>
              <a:rPr lang="en-US" dirty="0" smtClean="0"/>
              <a:t>Pre-natal growth &amp; development</a:t>
            </a:r>
          </a:p>
        </p:txBody>
      </p:sp>
      <p:pic>
        <p:nvPicPr>
          <p:cNvPr id="17412" name="Picture 7" descr="Scan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28445"/>
            <a:ext cx="2667000" cy="2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05">
            <a:off x="710805" y="1665452"/>
            <a:ext cx="3731517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aaron_vanjoske\Desktop\KTT-logo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0110">
            <a:off x="5066489" y="3607898"/>
            <a:ext cx="3106713" cy="2425992"/>
          </a:xfrm>
          <a:prstGeom prst="rect">
            <a:avLst/>
          </a:prstGeom>
          <a:noFill/>
        </p:spPr>
      </p:pic>
      <p:pic>
        <p:nvPicPr>
          <p:cNvPr id="3075" name="Picture 3" descr="C:\Documents and Settings\aaron_vanjoske\Desktop\alexandria_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0571">
            <a:off x="3471861" y="1725221"/>
            <a:ext cx="4933950" cy="952500"/>
          </a:xfrm>
          <a:prstGeom prst="rect">
            <a:avLst/>
          </a:prstGeom>
          <a:noFill/>
        </p:spPr>
      </p:pic>
      <p:pic>
        <p:nvPicPr>
          <p:cNvPr id="3076" name="Picture 4" descr="C:\Documents and Settings\aaron_vanjoske\Desktop\feature_w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0265">
            <a:off x="887445" y="4423969"/>
            <a:ext cx="3594621" cy="1645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824" y="53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Guest Speakers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319588" cy="30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419600"/>
            <a:ext cx="7162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WE LEARN &amp; DO?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/>
              <a:t>Healthy Living </a:t>
            </a:r>
            <a:r>
              <a:rPr lang="en-US" b="1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0823"/>
            <a:ext cx="5486399" cy="3508977"/>
          </a:xfrm>
        </p:spPr>
        <p:txBody>
          <a:bodyPr>
            <a:normAutofit fontScale="92500"/>
          </a:bodyPr>
          <a:lstStyle/>
          <a:p>
            <a:r>
              <a:rPr lang="en-US" sz="1600" i="1" dirty="0" smtClean="0">
                <a:effectLst/>
              </a:rPr>
              <a:t>Intended </a:t>
            </a:r>
            <a:r>
              <a:rPr lang="en-US" sz="1600" i="1" dirty="0">
                <a:effectLst/>
              </a:rPr>
              <a:t>Audience:</a:t>
            </a:r>
            <a:r>
              <a:rPr lang="en-US" sz="1600" dirty="0">
                <a:effectLst/>
              </a:rPr>
              <a:t> Grades 11 and 12</a:t>
            </a:r>
          </a:p>
          <a:p>
            <a:r>
              <a:rPr lang="en-US" sz="1800" i="1" dirty="0" smtClean="0">
                <a:effectLst/>
              </a:rPr>
              <a:t>Major Outcomes:</a:t>
            </a:r>
            <a:endParaRPr lang="en-US" sz="1800" dirty="0"/>
          </a:p>
          <a:p>
            <a:pPr lvl="1"/>
            <a:r>
              <a:rPr lang="en-US" sz="2000" dirty="0" smtClean="0">
                <a:effectLst/>
              </a:rPr>
              <a:t>Understand </a:t>
            </a:r>
            <a:r>
              <a:rPr lang="en-US" sz="2000" dirty="0">
                <a:effectLst/>
              </a:rPr>
              <a:t>the connection between diet and fitness and the disease rates in </a:t>
            </a:r>
            <a:r>
              <a:rPr lang="en-US" sz="2000" dirty="0" smtClean="0">
                <a:effectLst/>
              </a:rPr>
              <a:t>America</a:t>
            </a:r>
          </a:p>
          <a:p>
            <a:pPr lvl="1"/>
            <a:r>
              <a:rPr lang="en-US" sz="2000" dirty="0">
                <a:effectLst/>
              </a:rPr>
              <a:t> Understand the major vitamins and minerals and their effects on the </a:t>
            </a:r>
            <a:r>
              <a:rPr lang="en-US" sz="2000" dirty="0" smtClean="0">
                <a:effectLst/>
              </a:rPr>
              <a:t>body</a:t>
            </a:r>
          </a:p>
          <a:p>
            <a:pPr lvl="1"/>
            <a:r>
              <a:rPr lang="en-US" sz="2000" dirty="0" smtClean="0">
                <a:effectLst/>
              </a:rPr>
              <a:t>Understand </a:t>
            </a:r>
            <a:r>
              <a:rPr lang="en-US" sz="2000" dirty="0">
                <a:effectLst/>
              </a:rPr>
              <a:t>the connection that lifestyle choices have on obesity and diabetes through personal fitness goals and implementation</a:t>
            </a:r>
            <a:r>
              <a:rPr lang="en-US" sz="2000" dirty="0" smtClean="0">
                <a:effectLst/>
              </a:rPr>
              <a:t>.</a:t>
            </a:r>
            <a:endParaRPr lang="en-US" sz="20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57" y="1905000"/>
            <a:ext cx="2428875" cy="245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9690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/>
              <a:t>Healthy Living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3" y="2286000"/>
            <a:ext cx="5710517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Prerequisite/Selection </a:t>
            </a:r>
            <a:r>
              <a:rPr lang="en-US" dirty="0"/>
              <a:t>Process: Healthy Living </a:t>
            </a:r>
            <a:r>
              <a:rPr lang="en-US" dirty="0" smtClean="0"/>
              <a:t>I</a:t>
            </a:r>
            <a:endParaRPr lang="en-US" dirty="0"/>
          </a:p>
          <a:p>
            <a:r>
              <a:rPr lang="en-US" dirty="0" smtClean="0"/>
              <a:t>Major Outcomes: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connection between diet and fitness and the disease rates in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major nutrients and their effects on the </a:t>
            </a:r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connection that lifestyle choices have on obesity and diabetes through personal fitness goals and implementation.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541917" cy="25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4472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Biking on Bunker Lake Trails</a:t>
            </a:r>
          </a:p>
          <a:p>
            <a:pPr>
              <a:defRPr/>
            </a:pPr>
            <a:r>
              <a:rPr lang="en-US" dirty="0" smtClean="0"/>
              <a:t>Rollerblading</a:t>
            </a:r>
          </a:p>
          <a:p>
            <a:pPr>
              <a:defRPr/>
            </a:pPr>
            <a:r>
              <a:rPr lang="en-US" dirty="0" smtClean="0"/>
              <a:t>Weight Lifting </a:t>
            </a:r>
          </a:p>
          <a:p>
            <a:pPr>
              <a:defRPr/>
            </a:pPr>
            <a:r>
              <a:rPr lang="en-US" dirty="0" smtClean="0"/>
              <a:t>Walking/Running</a:t>
            </a:r>
          </a:p>
          <a:p>
            <a:pPr>
              <a:defRPr/>
            </a:pPr>
            <a:r>
              <a:rPr lang="en-US" dirty="0" smtClean="0"/>
              <a:t>Personal Fitness Plans</a:t>
            </a:r>
          </a:p>
          <a:p>
            <a:pPr>
              <a:defRPr/>
            </a:pPr>
            <a:r>
              <a:rPr lang="en-US" dirty="0" smtClean="0"/>
              <a:t>Other Games/Activities</a:t>
            </a:r>
            <a:endParaRPr lang="en-US" dirty="0"/>
          </a:p>
        </p:txBody>
      </p:sp>
      <p:pic>
        <p:nvPicPr>
          <p:cNvPr id="22532" name="Picture 5" descr="C:\Documents and Settings\tim_sukalski\Local Settings\Temporary Internet Files\Content.IE5\N3LCCKXR\MPj0430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77750"/>
            <a:ext cx="1905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889958"/>
            <a:ext cx="3486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238375" cy="14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Research Essential Nutrients</a:t>
            </a:r>
          </a:p>
          <a:p>
            <a:pPr>
              <a:defRPr/>
            </a:pPr>
            <a:r>
              <a:rPr lang="en-US" dirty="0" smtClean="0"/>
              <a:t>Group work on vitamins and minerals</a:t>
            </a:r>
          </a:p>
          <a:p>
            <a:pPr>
              <a:defRPr/>
            </a:pPr>
            <a:r>
              <a:rPr lang="en-US" dirty="0" smtClean="0"/>
              <a:t>Focus on what foods do to the body</a:t>
            </a:r>
          </a:p>
          <a:p>
            <a:pPr>
              <a:defRPr/>
            </a:pPr>
            <a:r>
              <a:rPr lang="en-US" dirty="0" smtClean="0"/>
              <a:t>Caloric intake vs Caloric outtake 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098" name="Picture 2" descr="http://www.kindspine.com/wp-content/uploads/2014/08/nutriti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155346" cy="26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623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Non-Communicable Diseases</a:t>
            </a:r>
          </a:p>
          <a:p>
            <a:pPr>
              <a:defRPr/>
            </a:pPr>
            <a:r>
              <a:rPr lang="en-US" dirty="0" smtClean="0"/>
              <a:t>Communicable Diseases</a:t>
            </a:r>
          </a:p>
          <a:p>
            <a:pPr>
              <a:defRPr/>
            </a:pPr>
            <a:r>
              <a:rPr lang="en-US" dirty="0" smtClean="0"/>
              <a:t>Group projects where students present to their classmate about the risks.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46" y="3429000"/>
            <a:ext cx="38366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Importance of sleep</a:t>
            </a:r>
          </a:p>
          <a:p>
            <a:pPr>
              <a:defRPr/>
            </a:pPr>
            <a:r>
              <a:rPr lang="en-US" dirty="0" smtClean="0"/>
              <a:t>Importance of drinking water</a:t>
            </a:r>
          </a:p>
          <a:p>
            <a:pPr>
              <a:defRPr/>
            </a:pPr>
            <a:r>
              <a:rPr lang="en-US" dirty="0" smtClean="0"/>
              <a:t>Vitamins and Minerals</a:t>
            </a:r>
          </a:p>
          <a:p>
            <a:pPr>
              <a:defRPr/>
            </a:pPr>
            <a:r>
              <a:rPr lang="en-US" dirty="0" smtClean="0"/>
              <a:t>“What would you do?”</a:t>
            </a:r>
          </a:p>
          <a:p>
            <a:pPr>
              <a:defRPr/>
            </a:pPr>
            <a:r>
              <a:rPr lang="en-US" dirty="0" smtClean="0"/>
              <a:t>Fad Diets</a:t>
            </a:r>
          </a:p>
          <a:p>
            <a:pPr>
              <a:defRPr/>
            </a:pPr>
            <a:r>
              <a:rPr lang="en-US" dirty="0" smtClean="0"/>
              <a:t>Eating Disorders</a:t>
            </a:r>
          </a:p>
        </p:txBody>
      </p:sp>
      <p:pic>
        <p:nvPicPr>
          <p:cNvPr id="6146" name="Picture 2" descr="http://www.sciaccagroup.com.au/wp-content/uploads/2013/03/banner-case-stu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53928"/>
            <a:ext cx="46577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Mental Health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Depression</a:t>
            </a:r>
          </a:p>
          <a:p>
            <a:pPr>
              <a:defRPr/>
            </a:pPr>
            <a:r>
              <a:rPr lang="en-US" dirty="0" smtClean="0"/>
              <a:t>Stress/Anxiety</a:t>
            </a:r>
          </a:p>
          <a:p>
            <a:pPr>
              <a:defRPr/>
            </a:pPr>
            <a:r>
              <a:rPr lang="en-US" dirty="0" smtClean="0"/>
              <a:t>Communication</a:t>
            </a:r>
          </a:p>
          <a:p>
            <a:pPr>
              <a:defRPr/>
            </a:pPr>
            <a:r>
              <a:rPr lang="en-US" dirty="0" smtClean="0"/>
              <a:t>Eating Disorders</a:t>
            </a:r>
          </a:p>
          <a:p>
            <a:pPr>
              <a:defRPr/>
            </a:pPr>
            <a:r>
              <a:rPr lang="en-US" dirty="0" smtClean="0"/>
              <a:t>Healthy Relationships</a:t>
            </a:r>
          </a:p>
          <a:p>
            <a:pPr>
              <a:defRPr/>
            </a:pPr>
            <a:r>
              <a:rPr lang="en-US" dirty="0" smtClean="0"/>
              <a:t>Mental Disorders</a:t>
            </a:r>
          </a:p>
        </p:txBody>
      </p:sp>
      <p:pic>
        <p:nvPicPr>
          <p:cNvPr id="7170" name="Picture 2" descr="http://www.corrections.com/system/article/image/30549/MentalHealth-s.jpg?1344250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3256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 courses?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53400" cy="36990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i="1" dirty="0" smtClean="0"/>
              <a:t>Health 10 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equired for graduation</a:t>
            </a:r>
          </a:p>
          <a:p>
            <a:pPr lvl="1">
              <a:defRPr/>
            </a:pPr>
            <a:r>
              <a:rPr lang="en-US" dirty="0"/>
              <a:t>1 </a:t>
            </a:r>
            <a:r>
              <a:rPr lang="en-US" dirty="0" smtClean="0"/>
              <a:t>trimester = 0.5 </a:t>
            </a:r>
            <a:r>
              <a:rPr lang="en-US" dirty="0"/>
              <a:t>credit</a:t>
            </a:r>
            <a:endParaRPr lang="en-US" dirty="0" smtClean="0"/>
          </a:p>
          <a:p>
            <a:pPr eaLnBrk="1" hangingPunct="1">
              <a:defRPr/>
            </a:pPr>
            <a:r>
              <a:rPr lang="en-US" sz="3600" b="1" i="1" dirty="0" smtClean="0"/>
              <a:t>Healthy Living I &amp; Healthy Living II</a:t>
            </a:r>
          </a:p>
          <a:p>
            <a:pPr lvl="1" eaLnBrk="1" hangingPunct="1">
              <a:defRPr/>
            </a:pPr>
            <a:r>
              <a:rPr lang="en-US" dirty="0" smtClean="0"/>
              <a:t>Elective course (Prerequisite: Health)</a:t>
            </a:r>
          </a:p>
          <a:p>
            <a:pPr lvl="1" eaLnBrk="1" hangingPunct="1">
              <a:defRPr/>
            </a:pPr>
            <a:r>
              <a:rPr lang="en-US" dirty="0" smtClean="0"/>
              <a:t>1 trimester = 0.5 credit</a:t>
            </a:r>
          </a:p>
          <a:p>
            <a:pPr lvl="1" eaLnBrk="1" hangingPunct="1">
              <a:defRPr/>
            </a:pPr>
            <a:r>
              <a:rPr lang="en-US" dirty="0" smtClean="0"/>
              <a:t>2 trimesters (for a total of 1 credit)</a:t>
            </a: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Chemical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Effects on the body</a:t>
            </a:r>
          </a:p>
          <a:p>
            <a:pPr>
              <a:defRPr/>
            </a:pPr>
            <a:r>
              <a:rPr lang="en-US" dirty="0" smtClean="0"/>
              <a:t>Effects on the brain</a:t>
            </a:r>
            <a:endParaRPr lang="en-US" dirty="0"/>
          </a:p>
        </p:txBody>
      </p:sp>
      <p:pic>
        <p:nvPicPr>
          <p:cNvPr id="8194" name="Picture 2" descr="http://pages.jh.edu/~health/graphics/a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34" y="1981200"/>
            <a:ext cx="4191000" cy="44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024744" cy="95353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HEALTH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1054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Community Service Projects </a:t>
            </a:r>
          </a:p>
          <a:p>
            <a:pPr>
              <a:defRPr/>
            </a:pPr>
            <a:r>
              <a:rPr lang="en-US" dirty="0" smtClean="0"/>
              <a:t>Bulletin boards</a:t>
            </a:r>
          </a:p>
          <a:p>
            <a:pPr>
              <a:defRPr/>
            </a:pPr>
            <a:r>
              <a:rPr lang="en-US" dirty="0" smtClean="0"/>
              <a:t>Public Service Announcements</a:t>
            </a:r>
          </a:p>
          <a:p>
            <a:pPr>
              <a:defRPr/>
            </a:pPr>
            <a:r>
              <a:rPr lang="en-US" dirty="0" smtClean="0"/>
              <a:t>Field Trips</a:t>
            </a:r>
          </a:p>
          <a:p>
            <a:pPr>
              <a:defRPr/>
            </a:pPr>
            <a:r>
              <a:rPr lang="en-US" dirty="0" smtClean="0"/>
              <a:t>Guest speakers on health topics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 descr="00e6c6e3-efc3-4df5-9f4f-67f5cbcf1d6d@ano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7303">
            <a:off x="4863023" y="2589839"/>
            <a:ext cx="3595456" cy="26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Public Service Announcements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Teen Drinking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Fast Food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Cheating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998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86000"/>
            <a:ext cx="5029200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Setting</a:t>
            </a:r>
          </a:p>
          <a:p>
            <a:pPr>
              <a:defRPr/>
            </a:pPr>
            <a:r>
              <a:rPr lang="en-US" dirty="0" smtClean="0"/>
              <a:t>Journaling</a:t>
            </a:r>
          </a:p>
          <a:p>
            <a:pPr>
              <a:defRPr/>
            </a:pPr>
            <a:r>
              <a:rPr lang="en-US" dirty="0" smtClean="0"/>
              <a:t>Book Study “Want Fries with that”</a:t>
            </a:r>
          </a:p>
          <a:p>
            <a:pPr>
              <a:defRPr/>
            </a:pPr>
            <a:r>
              <a:rPr lang="en-US" dirty="0" smtClean="0"/>
              <a:t>Book Report – Student choice</a:t>
            </a:r>
            <a:endParaRPr lang="en-US" dirty="0"/>
          </a:p>
        </p:txBody>
      </p:sp>
      <p:pic>
        <p:nvPicPr>
          <p:cNvPr id="41989" name="Picture 15" descr="C:\Documents and Settings\tim_sukalski\Local Settings\Temporary Internet Files\Content.IE5\N3LCCKXR\MPj043836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24314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HEALTH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Choice of topics</a:t>
            </a:r>
          </a:p>
          <a:p>
            <a:pPr>
              <a:defRPr/>
            </a:pPr>
            <a:r>
              <a:rPr lang="en-US" dirty="0" smtClean="0"/>
              <a:t>Creative displays including: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-Newsletters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-PowerPoint's</a:t>
            </a: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-Posters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-Brochures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-Web pages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-Videos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SCN0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2810">
            <a:off x="-125930" y="96750"/>
            <a:ext cx="4505575" cy="33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415bdf0d-5b43-41eb-8de9-193cd151fac3@ano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4586">
            <a:off x="4772564" y="931744"/>
            <a:ext cx="4546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599a0305-66c8-4e31-bde2-90215d2927dc@ano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19562">
            <a:off x="-433615" y="3543010"/>
            <a:ext cx="3941728" cy="29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355030">
            <a:off x="4934022" y="214469"/>
            <a:ext cx="4191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Health Fair Examples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6148" name="Picture 4" descr="d2aa66d0-d783-4a7d-8127-b530aaf1cc90@ano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5580">
            <a:off x="2937156" y="2505943"/>
            <a:ext cx="2961221" cy="222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49af3af-13b9-4b71-b6c4-50350449be01@ano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25361">
            <a:off x="5896447" y="3921559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52436de7-7682-4d10-84fa-472c23b5d3db@ano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60784">
            <a:off x="2933464" y="4152874"/>
            <a:ext cx="3628171" cy="27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u="sng" dirty="0" smtClean="0"/>
              <a:t>Teachers</a:t>
            </a:r>
          </a:p>
          <a:p>
            <a:pPr algn="ctr">
              <a:defRPr/>
            </a:pPr>
            <a:r>
              <a:rPr lang="en-US" dirty="0" smtClean="0"/>
              <a:t>Mr</a:t>
            </a:r>
            <a:r>
              <a:rPr lang="en-US" dirty="0"/>
              <a:t>. Richards</a:t>
            </a:r>
          </a:p>
          <a:p>
            <a:pPr algn="ctr">
              <a:defRPr/>
            </a:pPr>
            <a:r>
              <a:rPr lang="en-US" dirty="0" smtClean="0"/>
              <a:t>Mrs</a:t>
            </a:r>
            <a:r>
              <a:rPr lang="en-US" dirty="0"/>
              <a:t>. </a:t>
            </a:r>
            <a:r>
              <a:rPr lang="en-US" dirty="0" err="1"/>
              <a:t>Ries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Ms</a:t>
            </a:r>
            <a:r>
              <a:rPr lang="en-US" dirty="0"/>
              <a:t>. </a:t>
            </a:r>
            <a:r>
              <a:rPr lang="en-US" dirty="0" err="1"/>
              <a:t>Hornseth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191000" y="25776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</a:t>
            </a:r>
          </a:p>
          <a:p>
            <a:pPr lvl="0" algn="ctr"/>
            <a:r>
              <a:rPr lang="en-US" sz="54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5" y="609600"/>
            <a:ext cx="7699049" cy="1447800"/>
          </a:xfrm>
          <a:prstGeom prst="rect">
            <a:avLst/>
          </a:prstGeom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581400"/>
            <a:ext cx="76758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WE LEARN &amp; DO?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to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543800" cy="2667000"/>
          </a:xfrm>
        </p:spPr>
        <p:txBody>
          <a:bodyPr/>
          <a:lstStyle/>
          <a:p>
            <a:r>
              <a:rPr lang="en-US" dirty="0" smtClean="0"/>
              <a:t>Current Health Data</a:t>
            </a:r>
          </a:p>
          <a:p>
            <a:r>
              <a:rPr lang="en-US" dirty="0" smtClean="0"/>
              <a:t>Health Triangle </a:t>
            </a:r>
          </a:p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Goal Setting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Documents and Settings\aaron_vanjoske\Desktop\header_15365377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8593">
            <a:off x="1032719" y="4830528"/>
            <a:ext cx="6489477" cy="114779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98738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Self-Esteem/Image</a:t>
            </a:r>
          </a:p>
          <a:p>
            <a:pPr>
              <a:defRPr/>
            </a:pPr>
            <a:r>
              <a:rPr lang="en-US" dirty="0" smtClean="0"/>
              <a:t>Stress/Anxiety </a:t>
            </a:r>
          </a:p>
          <a:p>
            <a:pPr>
              <a:defRPr/>
            </a:pPr>
            <a:r>
              <a:rPr lang="en-US" dirty="0" smtClean="0"/>
              <a:t>Depression</a:t>
            </a:r>
          </a:p>
          <a:p>
            <a:pPr>
              <a:defRPr/>
            </a:pPr>
            <a:r>
              <a:rPr lang="en-US" dirty="0" smtClean="0"/>
              <a:t>Suicide</a:t>
            </a:r>
          </a:p>
          <a:p>
            <a:pPr>
              <a:defRPr/>
            </a:pPr>
            <a:r>
              <a:rPr lang="en-US" dirty="0" smtClean="0"/>
              <a:t>Grief</a:t>
            </a:r>
          </a:p>
          <a:p>
            <a:pPr>
              <a:defRPr/>
            </a:pPr>
            <a:r>
              <a:rPr lang="en-US" dirty="0" smtClean="0"/>
              <a:t>Mental Disorders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943350" cy="21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Lifestyle Diseases</a:t>
            </a:r>
            <a:br>
              <a:rPr lang="en-US" dirty="0" smtClean="0"/>
            </a:br>
            <a:r>
              <a:rPr lang="en-US" sz="2400" dirty="0" smtClean="0"/>
              <a:t>GROUP WORK STUDYING THE FOLLOWING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Heart Disease</a:t>
            </a:r>
          </a:p>
          <a:p>
            <a:pPr>
              <a:defRPr/>
            </a:pPr>
            <a:r>
              <a:rPr lang="en-US" dirty="0" smtClean="0"/>
              <a:t>Stroke</a:t>
            </a:r>
          </a:p>
          <a:p>
            <a:pPr>
              <a:defRPr/>
            </a:pPr>
            <a:r>
              <a:rPr lang="en-US" dirty="0" smtClean="0"/>
              <a:t>Cancer</a:t>
            </a:r>
          </a:p>
          <a:p>
            <a:pPr>
              <a:defRPr/>
            </a:pPr>
            <a:r>
              <a:rPr lang="en-US" dirty="0" smtClean="0"/>
              <a:t>Hypertension</a:t>
            </a:r>
          </a:p>
          <a:p>
            <a:pPr>
              <a:defRPr/>
            </a:pPr>
            <a:r>
              <a:rPr lang="en-US" dirty="0" smtClean="0"/>
              <a:t>Diabetes</a:t>
            </a:r>
          </a:p>
          <a:p>
            <a:pPr>
              <a:defRPr/>
            </a:pPr>
            <a:r>
              <a:rPr lang="en-US" dirty="0" smtClean="0"/>
              <a:t>Arthritis</a:t>
            </a:r>
          </a:p>
          <a:p>
            <a:pPr>
              <a:defRPr/>
            </a:pPr>
            <a:r>
              <a:rPr lang="en-US" dirty="0" smtClean="0"/>
              <a:t>Emphysema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52168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090303"/>
            <a:ext cx="55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spot the differences in the people’s insides?</a:t>
            </a:r>
            <a:endParaRPr lang="en-US" dirty="0"/>
          </a:p>
        </p:txBody>
      </p:sp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28" y="76200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991" y="2895600"/>
            <a:ext cx="7543800" cy="4419600"/>
          </a:xfrm>
        </p:spPr>
        <p:txBody>
          <a:bodyPr/>
          <a:lstStyle/>
          <a:p>
            <a:r>
              <a:rPr lang="en-US" dirty="0" smtClean="0"/>
              <a:t>Adult, Child,&amp; Infant CPR</a:t>
            </a:r>
          </a:p>
          <a:p>
            <a:r>
              <a:rPr lang="en-US" dirty="0" smtClean="0"/>
              <a:t>Correct use of an AED(automated </a:t>
            </a:r>
            <a:r>
              <a:rPr lang="en-US" dirty="0"/>
              <a:t>external </a:t>
            </a:r>
            <a:r>
              <a:rPr lang="en-US" dirty="0" smtClean="0"/>
              <a:t>defibrillator)</a:t>
            </a:r>
          </a:p>
          <a:p>
            <a:r>
              <a:rPr lang="en-US" dirty="0" smtClean="0"/>
              <a:t>How to help a choking person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94318" y="4950862"/>
            <a:ext cx="5715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students will be able to become CPR certified for two years following completion of this unit!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8580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Chemical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95" y="1960261"/>
            <a:ext cx="5153305" cy="451673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Group work covering the most </a:t>
            </a:r>
            <a:r>
              <a:rPr lang="en-US" dirty="0"/>
              <a:t>commonly used and abused drugs </a:t>
            </a:r>
            <a:r>
              <a:rPr lang="en-US" dirty="0" smtClean="0"/>
              <a:t>among teens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tobacco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alcohol, marijuana, OTC drugs, and many other common illegal drugs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acts </a:t>
            </a:r>
            <a:r>
              <a:rPr lang="en-US" dirty="0"/>
              <a:t>and statistics about the </a:t>
            </a:r>
            <a:r>
              <a:rPr lang="en-US" dirty="0" smtClean="0"/>
              <a:t>drugs and how </a:t>
            </a:r>
            <a:r>
              <a:rPr lang="en-US" dirty="0"/>
              <a:t>they affect your </a:t>
            </a:r>
            <a:r>
              <a:rPr lang="en-US" dirty="0" smtClean="0"/>
              <a:t>body </a:t>
            </a:r>
            <a:endParaRPr lang="en-US" dirty="0"/>
          </a:p>
          <a:p>
            <a:pPr>
              <a:defRPr/>
            </a:pP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types of </a:t>
            </a:r>
            <a:r>
              <a:rPr lang="en-US" dirty="0" smtClean="0"/>
              <a:t>addictions,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eer pressure </a:t>
            </a:r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efusal </a:t>
            </a:r>
            <a:r>
              <a:rPr lang="en-US" dirty="0"/>
              <a:t>skills, and how we can educate others about the negative effects of these </a:t>
            </a:r>
            <a:r>
              <a:rPr lang="en-US" dirty="0" smtClean="0"/>
              <a:t>drugs.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638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609078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83820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Nutrients </a:t>
            </a:r>
          </a:p>
          <a:p>
            <a:pPr>
              <a:defRPr/>
            </a:pPr>
            <a:r>
              <a:rPr lang="en-US" dirty="0" smtClean="0"/>
              <a:t>Dieting </a:t>
            </a:r>
          </a:p>
          <a:p>
            <a:pPr>
              <a:defRPr/>
            </a:pPr>
            <a:r>
              <a:rPr lang="en-US" dirty="0" smtClean="0"/>
              <a:t>Eating Disorders </a:t>
            </a:r>
          </a:p>
          <a:p>
            <a:pPr>
              <a:defRPr/>
            </a:pPr>
            <a:r>
              <a:rPr lang="en-US" dirty="0" smtClean="0"/>
              <a:t>Understanding a Food </a:t>
            </a:r>
          </a:p>
          <a:p>
            <a:pPr>
              <a:buNone/>
              <a:defRPr/>
            </a:pPr>
            <a:r>
              <a:rPr lang="en-US" dirty="0" smtClean="0"/>
              <a:t>	Label</a:t>
            </a:r>
          </a:p>
          <a:p>
            <a:pPr>
              <a:defRPr/>
            </a:pPr>
            <a:r>
              <a:rPr lang="en-US" dirty="0" smtClean="0"/>
              <a:t>Personal nutritional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assessments using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ChooseMyPlate.gov</a:t>
            </a:r>
          </a:p>
        </p:txBody>
      </p:sp>
      <p:pic>
        <p:nvPicPr>
          <p:cNvPr id="2050" name="Picture 2" descr="C:\Documents and Settings\aaron_vanjoske\Desktop\my-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30" y="4419600"/>
            <a:ext cx="2091543" cy="1905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2786857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1528</TotalTime>
  <Words>471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What are the courses?</vt:lpstr>
      <vt:lpstr>PowerPoint Presentation</vt:lpstr>
      <vt:lpstr>Intro to Health</vt:lpstr>
      <vt:lpstr>Mental Health</vt:lpstr>
      <vt:lpstr>Lifestyle Diseases GROUP WORK STUDYING THE FOLLOWING</vt:lpstr>
      <vt:lpstr>CPR</vt:lpstr>
      <vt:lpstr>Chemical Health</vt:lpstr>
      <vt:lpstr>Nutrition</vt:lpstr>
      <vt:lpstr>Sexual Health</vt:lpstr>
      <vt:lpstr>PowerPoint Presentation</vt:lpstr>
      <vt:lpstr>PowerPoint Presentation</vt:lpstr>
      <vt:lpstr>Healthy Living I</vt:lpstr>
      <vt:lpstr>Healthy Living II</vt:lpstr>
      <vt:lpstr>FITNESS</vt:lpstr>
      <vt:lpstr>Nutrition</vt:lpstr>
      <vt:lpstr>Diseases</vt:lpstr>
      <vt:lpstr>CLASS STUDIES</vt:lpstr>
      <vt:lpstr>Mental Health Studies</vt:lpstr>
      <vt:lpstr>Chemical Health </vt:lpstr>
      <vt:lpstr>HEALTH PROMOTION</vt:lpstr>
      <vt:lpstr>Public Service Announcements Examples</vt:lpstr>
      <vt:lpstr>SELF IMPROVEMENT</vt:lpstr>
      <vt:lpstr>HEALTH FAIR</vt:lpstr>
      <vt:lpstr>PowerPoint Presentation</vt:lpstr>
      <vt:lpstr>PowerPoint Presentation</vt:lpstr>
    </vt:vector>
  </TitlesOfParts>
  <Company>Medica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Education</dc:title>
  <dc:creator>allison.sukalski</dc:creator>
  <cp:lastModifiedBy>user</cp:lastModifiedBy>
  <cp:revision>136</cp:revision>
  <dcterms:created xsi:type="dcterms:W3CDTF">2009-11-04T02:12:14Z</dcterms:created>
  <dcterms:modified xsi:type="dcterms:W3CDTF">2014-12-18T17:22:57Z</dcterms:modified>
</cp:coreProperties>
</file>